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3" r:id="rId6"/>
    <p:sldId id="281" r:id="rId7"/>
    <p:sldId id="260" r:id="rId8"/>
    <p:sldId id="264" r:id="rId9"/>
    <p:sldId id="265" r:id="rId10"/>
    <p:sldId id="266" r:id="rId11"/>
    <p:sldId id="278" r:id="rId12"/>
    <p:sldId id="282" r:id="rId13"/>
    <p:sldId id="261" r:id="rId14"/>
    <p:sldId id="267" r:id="rId15"/>
    <p:sldId id="268" r:id="rId16"/>
    <p:sldId id="270" r:id="rId17"/>
    <p:sldId id="280" r:id="rId18"/>
    <p:sldId id="262" r:id="rId19"/>
    <p:sldId id="271" r:id="rId20"/>
    <p:sldId id="284" r:id="rId21"/>
    <p:sldId id="283" r:id="rId22"/>
    <p:sldId id="273" r:id="rId23"/>
    <p:sldId id="274" r:id="rId24"/>
    <p:sldId id="275" r:id="rId25"/>
    <p:sldId id="279" r:id="rId26"/>
    <p:sldId id="276" r:id="rId27"/>
    <p:sldId id="277" r:id="rId28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-5443"/>
    </p:cViewPr>
  </p:sorter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8D4D-FC3A-424C-8C41-AED30B5C753E}" type="datetimeFigureOut">
              <a:rPr lang="it-IT" smtClean="0"/>
              <a:t>20/04/2023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A788-6C16-4A7D-AC00-0D08B50480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52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9D18E9-387E-4EBA-8B67-28C42BE6F8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 G LIO / S ETTEM B R E 2 0 0 7 - Pontificia UniversitÃ Urbaniana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3" r="9192" b="15371"/>
          <a:stretch/>
        </p:blipFill>
        <p:spPr bwMode="auto">
          <a:xfrm>
            <a:off x="224258" y="201991"/>
            <a:ext cx="8668222" cy="646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76600" y="1628775"/>
            <a:ext cx="5322888" cy="2262188"/>
          </a:xfr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0767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90AA15A-0AAF-4266-A0FB-B1CDDDB217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877" l="996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860" y="188913"/>
            <a:ext cx="2318940" cy="211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7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0844B-42DD-4804-A886-4524A26BE9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773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1963" y="0"/>
            <a:ext cx="1874837" cy="61547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0"/>
            <a:ext cx="5472113" cy="61547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C79EB4-8893-4604-A615-785ACCB02E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679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1680" y="2564904"/>
            <a:ext cx="6731026" cy="30963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3318B8-D482-4652-AEBE-9495DEE2EF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364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2768" y="260648"/>
            <a:ext cx="7427912" cy="1143000"/>
          </a:xfrm>
        </p:spPr>
        <p:txBody>
          <a:bodyPr/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350F85-A9B2-481B-919D-43CD473B09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425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U G LIO / S ETTEM B R E 2 0 0 7 - Pontificia UniversitÃ Urbaniana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7" r="33493" b="33046"/>
          <a:stretch/>
        </p:blipFill>
        <p:spPr bwMode="auto">
          <a:xfrm>
            <a:off x="7277174" y="445"/>
            <a:ext cx="158417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1332" y="4149080"/>
            <a:ext cx="521885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91680" y="2281858"/>
            <a:ext cx="521885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3318B8-D482-4652-AEBE-9495DEE2EF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78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427912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3325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4E13BD-2C51-4BDF-ACC3-9002EB9FE5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752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4180" y="140494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94180" y="1535113"/>
            <a:ext cx="33938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94180" y="2174875"/>
            <a:ext cx="33938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932040" y="1535113"/>
            <a:ext cx="37547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932040" y="2174875"/>
            <a:ext cx="37547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BD5D10-E2FA-4836-A469-5609E6097F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946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1730" y="188640"/>
            <a:ext cx="7427912" cy="1143000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B3D41-CDE3-48B4-B8B9-69D23F92AC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824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FA990-A8EE-4845-9DEF-05659388BC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617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7024" y="11794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3968" y="117946"/>
            <a:ext cx="4402832" cy="60082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85716" y="2204864"/>
            <a:ext cx="3008313" cy="39032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4222E4-1A7A-4D0B-A4CC-D5F3B5363D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631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77072"/>
            <a:ext cx="5486400" cy="12902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1762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E44F7A-C102-44FF-AE0D-5218D2FED9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127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Fare clic per modificare lo stile del titolo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28775"/>
            <a:ext cx="7499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0"/>
            <a:r>
              <a:rPr lang="it-IT" altLang="it-IT" smtClean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45225"/>
            <a:ext cx="24495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7175" y="6237288"/>
            <a:ext cx="3103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>
              <a:solidFill>
                <a:schemeClr val="tx1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5225"/>
            <a:ext cx="1235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52CCB36-0E21-45BE-9604-D2923D74B8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t="399" r="82676" b="55201"/>
          <a:stretch/>
        </p:blipFill>
        <p:spPr>
          <a:xfrm>
            <a:off x="0" y="1340768"/>
            <a:ext cx="1053390" cy="175831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89877" l="996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93" y="188913"/>
            <a:ext cx="1048060" cy="954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7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effectLst/>
              </a:rPr>
              <a:t>Catechesi </a:t>
            </a:r>
            <a:r>
              <a:rPr lang="it-IT" dirty="0" smtClean="0">
                <a:effectLst/>
              </a:rPr>
              <a:t>missionaria: </a:t>
            </a:r>
            <a:r>
              <a:rPr lang="it-IT" dirty="0">
                <a:effectLst/>
              </a:rPr>
              <a:t>compito e compiti</a:t>
            </a:r>
            <a:endParaRPr lang="it-IT" altLang="it-IT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645024"/>
            <a:ext cx="6400800" cy="2448272"/>
          </a:xfrm>
        </p:spPr>
        <p:txBody>
          <a:bodyPr>
            <a:noAutofit/>
          </a:bodyPr>
          <a:lstStyle/>
          <a:p>
            <a:r>
              <a:rPr lang="it-IT" altLang="it-IT" sz="2000" dirty="0" smtClean="0"/>
              <a:t>Intervento di Luciano Meddi alla </a:t>
            </a:r>
            <a:r>
              <a:rPr lang="it-IT" sz="2000" dirty="0"/>
              <a:t>Giornata di studio </a:t>
            </a:r>
            <a:r>
              <a:rPr lang="it-IT" sz="2000" dirty="0" smtClean="0"/>
              <a:t>«</a:t>
            </a:r>
            <a:r>
              <a:rPr lang="it-IT" sz="2000" i="1" dirty="0" smtClean="0"/>
              <a:t>Catechisti </a:t>
            </a:r>
            <a:r>
              <a:rPr lang="it-IT" sz="2000" i="1" dirty="0"/>
              <a:t>missionari per una catechesi 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i="1" dirty="0" smtClean="0"/>
              <a:t>in </a:t>
            </a:r>
            <a:r>
              <a:rPr lang="it-IT" sz="2000" i="1" dirty="0"/>
              <a:t>un mondo plurale. Verso quale direzione</a:t>
            </a:r>
            <a:r>
              <a:rPr lang="it-IT" sz="2000" i="1" dirty="0" smtClean="0"/>
              <a:t>?»</a:t>
            </a:r>
          </a:p>
          <a:p>
            <a:endParaRPr lang="it-IT" sz="2000" i="1" dirty="0" smtClean="0"/>
          </a:p>
          <a:p>
            <a:r>
              <a:rPr lang="it-IT" sz="1600" dirty="0" smtClean="0"/>
              <a:t>Istituto Superiore di Catechesi e Spiritualità Missionaria</a:t>
            </a:r>
            <a:r>
              <a:rPr lang="it-IT" sz="1600" smtClean="0"/>
              <a:t>, </a:t>
            </a:r>
            <a:br>
              <a:rPr lang="it-IT" sz="1600" smtClean="0"/>
            </a:br>
            <a:r>
              <a:rPr lang="it-IT" sz="1600" smtClean="0"/>
              <a:t>Pontificia </a:t>
            </a:r>
            <a:r>
              <a:rPr lang="it-IT" sz="1600" dirty="0" smtClean="0"/>
              <a:t>Università Urbaniana</a:t>
            </a:r>
            <a:br>
              <a:rPr lang="it-IT" sz="1600" dirty="0" smtClean="0"/>
            </a:br>
            <a:r>
              <a:rPr lang="it-IT" sz="1600" dirty="0" smtClean="0"/>
              <a:t>20 aprile 2023</a:t>
            </a:r>
          </a:p>
          <a:p>
            <a:r>
              <a:rPr lang="it-IT" altLang="it-IT" sz="1600" dirty="0" smtClean="0"/>
              <a:t>(www.lucianomeddi.eu)</a:t>
            </a: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nel </a:t>
            </a:r>
            <a:r>
              <a:rPr lang="it-IT" altLang="it-IT" sz="2800" dirty="0"/>
              <a:t>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dirty="0" smtClean="0"/>
              <a:t>3. Le ricerche </a:t>
            </a:r>
            <a:r>
              <a:rPr lang="it-IT" altLang="it-IT" b="1" dirty="0" smtClean="0">
                <a:solidFill>
                  <a:srgbClr val="FF0000"/>
                </a:solidFill>
              </a:rPr>
              <a:t>post-conciliari</a:t>
            </a:r>
          </a:p>
          <a:p>
            <a:pPr lvl="1"/>
            <a:r>
              <a:rPr lang="it-IT" altLang="it-IT" dirty="0" smtClean="0"/>
              <a:t>La catechesi evangelizzatrice (DCG 1971)</a:t>
            </a:r>
          </a:p>
          <a:p>
            <a:pPr lvl="1"/>
            <a:r>
              <a:rPr lang="it-IT" altLang="it-IT" dirty="0"/>
              <a:t>Il CCC fonte della </a:t>
            </a:r>
            <a:r>
              <a:rPr lang="it-IT" altLang="it-IT" dirty="0" smtClean="0"/>
              <a:t>catechesi (FD 1992; PCPNE)</a:t>
            </a:r>
            <a:endParaRPr lang="it-IT" altLang="it-IT" dirty="0"/>
          </a:p>
          <a:p>
            <a:pPr lvl="1"/>
            <a:r>
              <a:rPr lang="it-IT" altLang="it-IT" dirty="0" smtClean="0"/>
              <a:t>La catechesi per la iniziazione cristiana (DGC 1997)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49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nel </a:t>
            </a:r>
            <a:r>
              <a:rPr lang="it-IT" altLang="it-IT" sz="2800" dirty="0"/>
              <a:t>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dirty="0" smtClean="0"/>
              <a:t>4. Le </a:t>
            </a:r>
            <a:r>
              <a:rPr lang="it-IT" altLang="it-IT" i="1" dirty="0" smtClean="0"/>
              <a:t>nuove</a:t>
            </a:r>
            <a:r>
              <a:rPr lang="it-IT" altLang="it-IT" dirty="0" smtClean="0"/>
              <a:t> stagioni «missionarie»</a:t>
            </a:r>
          </a:p>
          <a:p>
            <a:pPr lvl="2"/>
            <a:r>
              <a:rPr lang="it-IT" altLang="it-IT" b="1" dirty="0" smtClean="0">
                <a:solidFill>
                  <a:srgbClr val="FF0000"/>
                </a:solidFill>
              </a:rPr>
              <a:t>Comunicativa</a:t>
            </a:r>
            <a:r>
              <a:rPr lang="it-IT" altLang="it-IT" dirty="0" smtClean="0"/>
              <a:t> (</a:t>
            </a:r>
            <a:r>
              <a:rPr lang="it-IT" altLang="it-IT" dirty="0" err="1" smtClean="0"/>
              <a:t>Fossion</a:t>
            </a:r>
            <a:r>
              <a:rPr lang="it-IT" altLang="it-IT" dirty="0" smtClean="0"/>
              <a:t>, 1990)</a:t>
            </a:r>
          </a:p>
          <a:p>
            <a:pPr lvl="2"/>
            <a:r>
              <a:rPr lang="it-IT" altLang="it-IT" b="1" dirty="0" smtClean="0">
                <a:solidFill>
                  <a:srgbClr val="FF0000"/>
                </a:solidFill>
              </a:rPr>
              <a:t>Catecumenale</a:t>
            </a:r>
            <a:r>
              <a:rPr lang="it-IT" altLang="it-IT" dirty="0" smtClean="0"/>
              <a:t> (</a:t>
            </a:r>
            <a:r>
              <a:rPr lang="it-IT" altLang="it-IT" dirty="0" err="1" smtClean="0"/>
              <a:t>Derroitte</a:t>
            </a:r>
            <a:r>
              <a:rPr lang="it-IT" altLang="it-IT" dirty="0" smtClean="0"/>
              <a:t>, 2002)</a:t>
            </a:r>
          </a:p>
          <a:p>
            <a:pPr lvl="2"/>
            <a:r>
              <a:rPr lang="it-IT" altLang="it-IT" b="1" dirty="0" smtClean="0">
                <a:solidFill>
                  <a:srgbClr val="FF0000"/>
                </a:solidFill>
              </a:rPr>
              <a:t>Generativa</a:t>
            </a:r>
            <a:r>
              <a:rPr lang="it-IT" altLang="it-IT" dirty="0" smtClean="0"/>
              <a:t> (</a:t>
            </a:r>
            <a:r>
              <a:rPr lang="it-IT" i="1" dirty="0" err="1" smtClean="0"/>
              <a:t>engendrement</a:t>
            </a:r>
            <a:r>
              <a:rPr lang="it-IT" dirty="0"/>
              <a:t>,</a:t>
            </a:r>
            <a:r>
              <a:rPr lang="it-IT" dirty="0" smtClean="0"/>
              <a:t> 2005)</a:t>
            </a:r>
            <a:endParaRPr lang="it-IT" altLang="it-IT" dirty="0" smtClean="0"/>
          </a:p>
          <a:p>
            <a:pPr lvl="2"/>
            <a:r>
              <a:rPr lang="it-IT" altLang="it-IT" b="1" dirty="0" smtClean="0">
                <a:solidFill>
                  <a:srgbClr val="FF0000"/>
                </a:solidFill>
              </a:rPr>
              <a:t>Educativa-spirituale</a:t>
            </a:r>
            <a:r>
              <a:rPr lang="it-IT" altLang="it-IT" dirty="0" smtClean="0"/>
              <a:t> (vari, 1976-2022)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86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nel </a:t>
            </a:r>
            <a:r>
              <a:rPr lang="it-IT" altLang="it-IT" sz="2800" dirty="0"/>
              <a:t>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259730" y="1628800"/>
            <a:ext cx="74993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dirty="0" smtClean="0"/>
              <a:t>5. In sintesi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alt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27252"/>
              </p:ext>
            </p:extLst>
          </p:nvPr>
        </p:nvGraphicFramePr>
        <p:xfrm>
          <a:off x="1547664" y="2564904"/>
          <a:ext cx="712879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032">
                  <a:extLst>
                    <a:ext uri="{9D8B030D-6E8A-4147-A177-3AD203B41FA5}">
                      <a16:colId xmlns:a16="http://schemas.microsoft.com/office/drawing/2014/main" val="281871991"/>
                    </a:ext>
                  </a:extLst>
                </a:gridCol>
                <a:gridCol w="2330032">
                  <a:extLst>
                    <a:ext uri="{9D8B030D-6E8A-4147-A177-3AD203B41FA5}">
                      <a16:colId xmlns:a16="http://schemas.microsoft.com/office/drawing/2014/main" val="513331779"/>
                    </a:ext>
                  </a:extLst>
                </a:gridCol>
                <a:gridCol w="2468728">
                  <a:extLst>
                    <a:ext uri="{9D8B030D-6E8A-4147-A177-3AD203B41FA5}">
                      <a16:colId xmlns:a16="http://schemas.microsoft.com/office/drawing/2014/main" val="18611098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Modello</a:t>
                      </a:r>
                    </a:p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comunicativo</a:t>
                      </a:r>
                      <a:endParaRPr lang="it-IT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Modello </a:t>
                      </a:r>
                    </a:p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Iniziatico-catecumenale</a:t>
                      </a:r>
                      <a:endParaRPr lang="it-IT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Modello </a:t>
                      </a:r>
                    </a:p>
                    <a:p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Antropologico-spirituale</a:t>
                      </a:r>
                    </a:p>
                    <a:p>
                      <a:endParaRPr lang="it-IT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53920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4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3. La prospettiva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del </a:t>
            </a:r>
            <a:r>
              <a:rPr lang="it-IT" altLang="it-IT" sz="2800" dirty="0"/>
              <a:t>Direttorio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per </a:t>
            </a:r>
            <a:r>
              <a:rPr lang="it-IT" altLang="it-IT" sz="2800" dirty="0"/>
              <a:t>la Catechesi (2020)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1. Introduzione</a:t>
            </a:r>
            <a:endParaRPr lang="it-IT" altLang="it-IT" dirty="0"/>
          </a:p>
          <a:p>
            <a:r>
              <a:rPr lang="it-IT" altLang="it-IT" dirty="0" smtClean="0"/>
              <a:t>2. Modelli di catechesi missionaria nel XX secolo</a:t>
            </a:r>
          </a:p>
          <a:p>
            <a:r>
              <a:rPr lang="it-IT" altLang="it-IT" dirty="0" smtClean="0"/>
              <a:t>3. La prospettiva del Direttorio per la Catechesi (2020)</a:t>
            </a:r>
          </a:p>
          <a:p>
            <a:r>
              <a:rPr lang="it-IT" altLang="it-IT" dirty="0" smtClean="0"/>
              <a:t>4. Compito e compiti della catechesi missionaria</a:t>
            </a:r>
          </a:p>
          <a:p>
            <a:r>
              <a:rPr lang="it-IT" altLang="it-IT" dirty="0"/>
              <a:t>5. Conclusione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318B8-D482-4652-AEBE-9495DEE2EFED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0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3. La prospettiva </a:t>
            </a:r>
            <a:r>
              <a:rPr lang="it-IT" altLang="it-IT" sz="2800" dirty="0" smtClean="0"/>
              <a:t>del </a:t>
            </a:r>
            <a:r>
              <a:rPr lang="it-IT" altLang="it-IT" sz="2800" dirty="0"/>
              <a:t>Direttorio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per </a:t>
            </a:r>
            <a:r>
              <a:rPr lang="it-IT" altLang="it-IT" sz="2800" dirty="0"/>
              <a:t>la Catechesi (2020)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altLang="it-IT" dirty="0" smtClean="0"/>
              <a:t>La </a:t>
            </a:r>
            <a:r>
              <a:rPr lang="it-IT" altLang="it-IT" b="1" dirty="0" smtClean="0">
                <a:solidFill>
                  <a:srgbClr val="FF0000"/>
                </a:solidFill>
              </a:rPr>
              <a:t>ricchezza</a:t>
            </a:r>
            <a:r>
              <a:rPr lang="it-IT" altLang="it-IT" dirty="0" smtClean="0"/>
              <a:t> del DC2020</a:t>
            </a:r>
          </a:p>
          <a:p>
            <a:pPr marL="400050" lvl="1" indent="0">
              <a:buNone/>
            </a:pPr>
            <a:r>
              <a:rPr lang="it-IT" altLang="it-IT" dirty="0" smtClean="0"/>
              <a:t>Riteniamo che </a:t>
            </a:r>
          </a:p>
          <a:p>
            <a:pPr marL="857250" lvl="1" indent="-457200"/>
            <a:r>
              <a:rPr lang="it-IT" altLang="it-IT" dirty="0" smtClean="0"/>
              <a:t>«il Pontificio </a:t>
            </a:r>
            <a:r>
              <a:rPr lang="it-IT" altLang="it-IT" dirty="0"/>
              <a:t>Consiglio  abbia compiuto un grande sforzo per includere quasi tutte le parole-chiave </a:t>
            </a:r>
            <a:r>
              <a:rPr lang="it-IT" altLang="it-IT" dirty="0" smtClean="0"/>
              <a:t>catechetiche </a:t>
            </a:r>
            <a:r>
              <a:rPr lang="it-IT" altLang="it-IT" dirty="0"/>
              <a:t>che si sono succedute a partire dagli inizi del XX </a:t>
            </a:r>
            <a:r>
              <a:rPr lang="it-IT" altLang="it-IT" dirty="0" smtClean="0"/>
              <a:t>secolo»</a:t>
            </a:r>
          </a:p>
          <a:p>
            <a:pPr marL="857250" lvl="1" indent="-457200"/>
            <a:r>
              <a:rPr lang="it-IT" altLang="it-IT" dirty="0" smtClean="0"/>
              <a:t>«</a:t>
            </a:r>
            <a:r>
              <a:rPr lang="it-IT" altLang="it-IT" dirty="0"/>
              <a:t>Dal punto di vista delle </a:t>
            </a:r>
            <a:r>
              <a:rPr lang="it-IT" altLang="it-IT" dirty="0" smtClean="0"/>
              <a:t>finalità </a:t>
            </a:r>
            <a:r>
              <a:rPr lang="it-IT" altLang="it-IT" dirty="0"/>
              <a:t>: un gruppo di espressioni linguistiche si riferisce alla fides quae…. Un gruppo si riferisce alla fides </a:t>
            </a:r>
            <a:r>
              <a:rPr lang="it-IT" altLang="it-IT" dirty="0" smtClean="0"/>
              <a:t>qua…</a:t>
            </a:r>
          </a:p>
          <a:p>
            <a:pPr marL="857250" lvl="1" indent="-457200"/>
            <a:r>
              <a:rPr lang="it-IT" altLang="it-IT" dirty="0" smtClean="0"/>
              <a:t>dal </a:t>
            </a:r>
            <a:r>
              <a:rPr lang="it-IT" altLang="it-IT" dirty="0"/>
              <a:t>punto di vista </a:t>
            </a:r>
            <a:r>
              <a:rPr lang="it-IT" altLang="it-IT" dirty="0" smtClean="0"/>
              <a:t>pedagogico abbiamo</a:t>
            </a:r>
            <a:r>
              <a:rPr lang="it-IT" altLang="it-IT" dirty="0"/>
              <a:t>: </a:t>
            </a:r>
            <a:r>
              <a:rPr lang="it-IT" altLang="it-IT" dirty="0" smtClean="0"/>
              <a:t>il filone </a:t>
            </a:r>
            <a:r>
              <a:rPr lang="it-IT" altLang="it-IT" dirty="0"/>
              <a:t>centrato sull’atto comunicativo </a:t>
            </a:r>
            <a:r>
              <a:rPr lang="it-IT" altLang="it-IT" dirty="0" smtClean="0"/>
              <a:t>e </a:t>
            </a:r>
            <a:r>
              <a:rPr lang="it-IT" altLang="it-IT" dirty="0"/>
              <a:t>il </a:t>
            </a:r>
            <a:r>
              <a:rPr lang="it-IT" altLang="it-IT" dirty="0" smtClean="0"/>
              <a:t>filone centrato </a:t>
            </a:r>
            <a:r>
              <a:rPr lang="it-IT" altLang="it-IT" dirty="0"/>
              <a:t>sull’atto </a:t>
            </a:r>
            <a:r>
              <a:rPr lang="it-IT" altLang="it-IT" dirty="0" smtClean="0"/>
              <a:t>educativo-formativo». </a:t>
            </a:r>
          </a:p>
          <a:p>
            <a:pPr marL="857250" lvl="1" indent="-457200"/>
            <a:endParaRPr lang="it-IT" altLang="it-IT" dirty="0"/>
          </a:p>
          <a:p>
            <a:pPr marL="857250" lvl="1" indent="-457200"/>
            <a:endParaRPr lang="it-IT" altLang="it-IT" dirty="0" smtClean="0"/>
          </a:p>
          <a:p>
            <a:pPr marL="0" indent="0">
              <a:buNone/>
            </a:pPr>
            <a:r>
              <a:rPr lang="it-IT" sz="2300" dirty="0"/>
              <a:t>L. Meddi, </a:t>
            </a:r>
            <a:r>
              <a:rPr lang="it-IT" sz="2300" i="1" dirty="0"/>
              <a:t>Considerazioni sulla proposta catechistica del nuovo Direttorio. Punti consolidati, intuizioni da verificare e nuove prospettive</a:t>
            </a:r>
            <a:r>
              <a:rPr lang="it-IT" sz="2300" dirty="0"/>
              <a:t>, «</a:t>
            </a:r>
            <a:r>
              <a:rPr lang="it-IT" sz="2300" dirty="0" err="1"/>
              <a:t>Salesianum</a:t>
            </a:r>
            <a:r>
              <a:rPr lang="it-IT" sz="2300" dirty="0" smtClean="0"/>
              <a:t>» </a:t>
            </a:r>
            <a:r>
              <a:rPr lang="it-IT" sz="2300" dirty="0"/>
              <a:t>82 (2020) 4, </a:t>
            </a:r>
            <a:r>
              <a:rPr lang="it-IT" sz="2300" dirty="0" smtClean="0"/>
              <a:t>837-867 [</a:t>
            </a:r>
            <a:r>
              <a:rPr lang="it-IT" sz="2300" i="1" dirty="0" smtClean="0"/>
              <a:t>qui</a:t>
            </a:r>
            <a:r>
              <a:rPr lang="it-IT" sz="2300" dirty="0" smtClean="0"/>
              <a:t> 844.852-853]</a:t>
            </a:r>
            <a:endParaRPr lang="it-IT" altLang="it-IT" sz="2300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7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3. La prospettiva </a:t>
            </a:r>
            <a:r>
              <a:rPr lang="it-IT" altLang="it-IT" sz="2800" dirty="0" smtClean="0"/>
              <a:t>del </a:t>
            </a:r>
            <a:r>
              <a:rPr lang="it-IT" altLang="it-IT" sz="2800" dirty="0"/>
              <a:t>Direttorio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per </a:t>
            </a:r>
            <a:r>
              <a:rPr lang="it-IT" altLang="it-IT" sz="2800" dirty="0"/>
              <a:t>la Catechesi (2020)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/>
              <a:t>La </a:t>
            </a:r>
            <a:r>
              <a:rPr lang="it-IT" altLang="it-IT" b="1" dirty="0" smtClean="0">
                <a:solidFill>
                  <a:srgbClr val="FF0000"/>
                </a:solidFill>
              </a:rPr>
              <a:t>prospettiva battesimale </a:t>
            </a:r>
            <a:r>
              <a:rPr lang="it-IT" altLang="it-IT" dirty="0" smtClean="0"/>
              <a:t>della fede (fides </a:t>
            </a:r>
            <a:r>
              <a:rPr lang="it-IT" altLang="it-IT" i="1" dirty="0" smtClean="0"/>
              <a:t>qua</a:t>
            </a:r>
            <a:r>
              <a:rPr lang="it-IT" altLang="it-IT" dirty="0" smtClean="0"/>
              <a:t>, fides </a:t>
            </a:r>
            <a:r>
              <a:rPr lang="it-IT" altLang="it-IT" i="1" dirty="0" smtClean="0"/>
              <a:t>quae</a:t>
            </a:r>
            <a:r>
              <a:rPr lang="it-IT" altLang="it-IT" dirty="0" smtClean="0"/>
              <a:t>) e della catechesi = </a:t>
            </a:r>
            <a:r>
              <a:rPr lang="it-IT" altLang="it-IT" dirty="0" err="1" smtClean="0"/>
              <a:t>nn</a:t>
            </a:r>
            <a:r>
              <a:rPr lang="it-IT" altLang="it-IT" dirty="0" smtClean="0"/>
              <a:t>. 17-20</a:t>
            </a:r>
          </a:p>
          <a:p>
            <a:r>
              <a:rPr lang="it-IT" altLang="it-IT" dirty="0" smtClean="0"/>
              <a:t>Le </a:t>
            </a:r>
            <a:r>
              <a:rPr lang="it-IT" altLang="it-IT" b="1" dirty="0" smtClean="0">
                <a:solidFill>
                  <a:srgbClr val="FF0000"/>
                </a:solidFill>
              </a:rPr>
              <a:t>dimensioni</a:t>
            </a:r>
            <a:r>
              <a:rPr lang="it-IT" altLang="it-IT" dirty="0" smtClean="0"/>
              <a:t> </a:t>
            </a:r>
            <a:r>
              <a:rPr lang="it-IT" altLang="it-IT" i="1" dirty="0" smtClean="0"/>
              <a:t>kerygmatica</a:t>
            </a:r>
            <a:r>
              <a:rPr lang="it-IT" altLang="it-IT" dirty="0" smtClean="0"/>
              <a:t> e </a:t>
            </a:r>
            <a:r>
              <a:rPr lang="it-IT" altLang="it-IT" i="1" dirty="0" smtClean="0"/>
              <a:t>catecumenale</a:t>
            </a:r>
            <a:r>
              <a:rPr lang="it-IT" altLang="it-IT" dirty="0" smtClean="0"/>
              <a:t> (mistagogica) = </a:t>
            </a:r>
            <a:r>
              <a:rPr lang="it-IT" altLang="it-IT" dirty="0" err="1" smtClean="0"/>
              <a:t>nn</a:t>
            </a:r>
            <a:r>
              <a:rPr lang="it-IT" altLang="it-IT" dirty="0" smtClean="0"/>
              <a:t>. 55-65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16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3. La prospettiva </a:t>
            </a:r>
            <a:r>
              <a:rPr lang="it-IT" altLang="it-IT" sz="2800" dirty="0" smtClean="0"/>
              <a:t>del </a:t>
            </a:r>
            <a:r>
              <a:rPr lang="it-IT" altLang="it-IT" sz="2800" dirty="0"/>
              <a:t>Direttorio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per </a:t>
            </a:r>
            <a:r>
              <a:rPr lang="it-IT" altLang="it-IT" sz="2800" dirty="0"/>
              <a:t>la Catechesi (2020)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altLang="it-IT" sz="1900" b="1" dirty="0" smtClean="0">
                <a:solidFill>
                  <a:srgbClr val="FF0000"/>
                </a:solidFill>
              </a:rPr>
              <a:t>Una preziosa definizione di Catechesi Missionaria</a:t>
            </a:r>
          </a:p>
          <a:p>
            <a:pPr marL="0" indent="0">
              <a:buNone/>
            </a:pPr>
            <a:r>
              <a:rPr lang="it-IT" altLang="it-IT" sz="1500" dirty="0" smtClean="0"/>
              <a:t>«DC </a:t>
            </a:r>
            <a:r>
              <a:rPr lang="it-IT" sz="1500" dirty="0" smtClean="0"/>
              <a:t>3</a:t>
            </a:r>
            <a:r>
              <a:rPr lang="it-IT" sz="1500" dirty="0"/>
              <a:t>.  Alla luce di questi tratti che caratterizzano </a:t>
            </a:r>
            <a:r>
              <a:rPr lang="it-IT" sz="1500" u="sng" dirty="0"/>
              <a:t>la catechesi in prospettiva missionaria</a:t>
            </a:r>
            <a:r>
              <a:rPr lang="it-IT" sz="1500" dirty="0"/>
              <a:t>, si rilegge anche la finalità del processo catechistico. La comprensione attuale </a:t>
            </a:r>
            <a:r>
              <a:rPr lang="it-IT" sz="1500" b="1" dirty="0">
                <a:solidFill>
                  <a:srgbClr val="FF0000"/>
                </a:solidFill>
              </a:rPr>
              <a:t>dei dinamismi formativi </a:t>
            </a:r>
            <a:r>
              <a:rPr lang="it-IT" sz="1500" dirty="0"/>
              <a:t>della  persona  chiede  che  la  comunione  intima  con  Cristo,  già indicata nel Magistero precedente come fine ultimo della proposta catechistica, venga non </a:t>
            </a:r>
            <a:r>
              <a:rPr lang="it-IT" sz="1500" u="sng" dirty="0"/>
              <a:t>solo indicata come valore, ma anche </a:t>
            </a:r>
            <a:r>
              <a:rPr lang="it-IT" sz="1500" b="1" dirty="0">
                <a:solidFill>
                  <a:srgbClr val="FF0000"/>
                </a:solidFill>
              </a:rPr>
              <a:t>realizzata con un processo di accompagnamento </a:t>
            </a:r>
            <a:r>
              <a:rPr lang="it-IT" sz="1500" dirty="0" smtClean="0"/>
              <a:t>[=</a:t>
            </a:r>
            <a:r>
              <a:rPr lang="it-IT" sz="1500" dirty="0" err="1"/>
              <a:t>Cf</a:t>
            </a:r>
            <a:r>
              <a:rPr lang="it-IT" sz="1500" dirty="0"/>
              <a:t> EG 169-173]. </a:t>
            </a:r>
            <a:endParaRPr lang="it-IT" sz="1500" dirty="0" smtClean="0"/>
          </a:p>
          <a:p>
            <a:pPr marL="0" indent="0">
              <a:buNone/>
            </a:pPr>
            <a:r>
              <a:rPr lang="it-IT" sz="1500" b="1" dirty="0" smtClean="0"/>
              <a:t>Infatti</a:t>
            </a:r>
            <a:r>
              <a:rPr lang="it-IT" sz="1500" b="1" dirty="0"/>
              <a:t>, il complesso processo di </a:t>
            </a:r>
            <a:r>
              <a:rPr lang="it-IT" sz="1500" b="1" dirty="0">
                <a:solidFill>
                  <a:srgbClr val="FF0000"/>
                </a:solidFill>
              </a:rPr>
              <a:t>interiorizzazione</a:t>
            </a:r>
            <a:r>
              <a:rPr lang="it-IT" sz="1500" b="1" dirty="0"/>
              <a:t> del Vangelo coinvolge tutta la </a:t>
            </a:r>
            <a:r>
              <a:rPr lang="it-IT" sz="1500" b="1" dirty="0">
                <a:solidFill>
                  <a:srgbClr val="FF0000"/>
                </a:solidFill>
              </a:rPr>
              <a:t>persona</a:t>
            </a:r>
            <a:r>
              <a:rPr lang="it-IT" sz="1500" b="1" dirty="0"/>
              <a:t> nella sua singolare esperienza di vita. Solo una catechesi che si impegna perché ciascuno </a:t>
            </a:r>
            <a:r>
              <a:rPr lang="it-IT" sz="1500" b="1" dirty="0">
                <a:solidFill>
                  <a:srgbClr val="FF0000"/>
                </a:solidFill>
              </a:rPr>
              <a:t>maturi la propria originale risposta di fede </a:t>
            </a:r>
            <a:r>
              <a:rPr lang="it-IT" sz="1500" b="1" dirty="0"/>
              <a:t>può centrare la finalità indicata. </a:t>
            </a:r>
            <a:endParaRPr lang="it-IT" sz="1500" b="1" dirty="0" smtClean="0"/>
          </a:p>
          <a:p>
            <a:pPr marL="0" indent="0">
              <a:buNone/>
            </a:pPr>
            <a:r>
              <a:rPr lang="it-IT" sz="1500" dirty="0" smtClean="0"/>
              <a:t>È </a:t>
            </a:r>
            <a:r>
              <a:rPr lang="it-IT" sz="1500" dirty="0"/>
              <a:t>questo il motivo per cui il presente Direttorio ribadisce l’importanza che la catechesi accompagni la maturazione di una </a:t>
            </a:r>
            <a:r>
              <a:rPr lang="it-IT" sz="1500" b="1" dirty="0">
                <a:solidFill>
                  <a:srgbClr val="FF0000"/>
                </a:solidFill>
              </a:rPr>
              <a:t>mentalità di fede </a:t>
            </a:r>
            <a:r>
              <a:rPr lang="it-IT" sz="1500" u="sng" dirty="0"/>
              <a:t>in una dinamica di trasformazione, che </a:t>
            </a:r>
            <a:r>
              <a:rPr lang="it-IT" sz="1500" b="1" u="sng" dirty="0"/>
              <a:t>in definitiva è </a:t>
            </a:r>
            <a:r>
              <a:rPr lang="it-IT" sz="1500" b="1" u="sng" dirty="0">
                <a:solidFill>
                  <a:srgbClr val="FF0000"/>
                </a:solidFill>
              </a:rPr>
              <a:t>un’azione spirituale</a:t>
            </a:r>
            <a:r>
              <a:rPr lang="it-IT" sz="1500" u="sng" dirty="0"/>
              <a:t>. È questa una forma originale e necessaria di inculturazione della </a:t>
            </a:r>
            <a:r>
              <a:rPr lang="it-IT" sz="1500" u="sng" dirty="0" smtClean="0"/>
              <a:t>fede».</a:t>
            </a:r>
          </a:p>
          <a:p>
            <a:pPr marL="0" indent="0">
              <a:buNone/>
            </a:pPr>
            <a:r>
              <a:rPr lang="it-IT" sz="1600" dirty="0" smtClean="0"/>
              <a:t>«DC 4. Il </a:t>
            </a:r>
            <a:r>
              <a:rPr lang="it-IT" sz="1600" dirty="0"/>
              <a:t>processo dell’evangelizzazione, e in esso la catechesi, è innanzitutto </a:t>
            </a:r>
            <a:r>
              <a:rPr lang="it-IT" sz="1600" b="1" dirty="0">
                <a:solidFill>
                  <a:srgbClr val="FF0000"/>
                </a:solidFill>
              </a:rPr>
              <a:t>un’azione spirituale</a:t>
            </a:r>
            <a:r>
              <a:rPr lang="it-IT" sz="1600" dirty="0"/>
              <a:t>. Questo esige che i  catechisti siano veri «evangelizzatori con Spirito» </a:t>
            </a:r>
            <a:r>
              <a:rPr lang="it-IT" sz="1600" dirty="0" smtClean="0"/>
              <a:t>[</a:t>
            </a:r>
            <a:r>
              <a:rPr lang="it-IT" sz="1600" dirty="0" err="1" smtClean="0"/>
              <a:t>Cf</a:t>
            </a:r>
            <a:r>
              <a:rPr lang="it-IT" sz="1600" dirty="0" smtClean="0"/>
              <a:t> </a:t>
            </a:r>
            <a:r>
              <a:rPr lang="it-IT" sz="1600" dirty="0"/>
              <a:t>EG 259-283] e fedeli collaboratori dei Pastori.</a:t>
            </a:r>
            <a:endParaRPr lang="it-IT" sz="1600" u="sng" dirty="0"/>
          </a:p>
          <a:p>
            <a:pPr marL="0" indent="0">
              <a:buNone/>
            </a:pPr>
            <a:r>
              <a:rPr lang="it-IT" altLang="it-IT" sz="1600" u="sng" dirty="0" smtClean="0"/>
              <a:t> </a:t>
            </a:r>
          </a:p>
          <a:p>
            <a:pPr marL="0" indent="0">
              <a:buNone/>
            </a:pPr>
            <a:r>
              <a:rPr lang="it-IT" altLang="it-IT" sz="1600" b="1" dirty="0" smtClean="0"/>
              <a:t>CM = avere come compito lo sviluppo interiore, cioè spirituale, della fede come annuncio, risposta, abilitazione a vivere la vita cristiana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32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3. La prospettiva del Direttorio </a:t>
            </a:r>
            <a:br>
              <a:rPr lang="it-IT" altLang="it-IT" sz="2800" dirty="0"/>
            </a:br>
            <a:r>
              <a:rPr lang="it-IT" altLang="it-IT" sz="2800" dirty="0"/>
              <a:t>per la Catechesi (2020)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 smtClean="0"/>
              <a:t>Punti da </a:t>
            </a:r>
            <a:r>
              <a:rPr lang="it-IT" altLang="it-IT" b="1" dirty="0" smtClean="0">
                <a:solidFill>
                  <a:srgbClr val="FF0000"/>
                </a:solidFill>
              </a:rPr>
              <a:t>approfondire</a:t>
            </a:r>
            <a:r>
              <a:rPr lang="it-IT" altLang="it-IT" dirty="0" smtClean="0"/>
              <a:t>: </a:t>
            </a:r>
            <a:br>
              <a:rPr lang="it-IT" altLang="it-IT" dirty="0" smtClean="0"/>
            </a:br>
            <a:r>
              <a:rPr lang="it-IT" altLang="it-IT" dirty="0" smtClean="0"/>
              <a:t>chiarire il concetto [epistemologia] di «missione» e di «processo di evangelizzazione» (DC2020, </a:t>
            </a:r>
            <a:r>
              <a:rPr lang="it-IT" dirty="0" smtClean="0"/>
              <a:t>66-68)</a:t>
            </a:r>
            <a:endParaRPr lang="it-IT" altLang="it-IT" dirty="0" smtClean="0"/>
          </a:p>
          <a:p>
            <a:pPr lvl="1"/>
            <a:r>
              <a:rPr lang="it-IT" altLang="it-IT" dirty="0" smtClean="0"/>
              <a:t>Le riflessioni missiologiche </a:t>
            </a:r>
            <a:br>
              <a:rPr lang="it-IT" altLang="it-IT" dirty="0" smtClean="0"/>
            </a:br>
            <a:r>
              <a:rPr lang="it-IT" altLang="it-IT" dirty="0" smtClean="0"/>
              <a:t>del Vaticano II</a:t>
            </a:r>
          </a:p>
          <a:p>
            <a:pPr lvl="1"/>
            <a:r>
              <a:rPr lang="it-IT" altLang="it-IT" dirty="0" smtClean="0"/>
              <a:t>La declinazione del soggetto trinitario della missione</a:t>
            </a:r>
          </a:p>
          <a:p>
            <a:pPr lvl="1"/>
            <a:r>
              <a:rPr lang="it-IT" altLang="it-IT" dirty="0" smtClean="0"/>
              <a:t>Le dimensioni dell’azione missionaria</a:t>
            </a:r>
          </a:p>
          <a:p>
            <a:pPr lvl="1"/>
            <a:r>
              <a:rPr lang="it-IT" altLang="it-IT" dirty="0" smtClean="0"/>
              <a:t>Le azioni missionarie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17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18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compiti della catechesi </a:t>
            </a:r>
            <a:r>
              <a:rPr lang="it-IT" altLang="it-IT" sz="2800" dirty="0" smtClean="0"/>
              <a:t>missionaria</a:t>
            </a:r>
            <a:endParaRPr lang="it-IT" altLang="it-IT" sz="28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1. Introduzione</a:t>
            </a:r>
            <a:endParaRPr lang="it-IT" altLang="it-IT" dirty="0"/>
          </a:p>
          <a:p>
            <a:r>
              <a:rPr lang="it-IT" altLang="it-IT" dirty="0" smtClean="0"/>
              <a:t>2. Modelli di catechesi missionaria nel XX secolo</a:t>
            </a:r>
          </a:p>
          <a:p>
            <a:r>
              <a:rPr lang="it-IT" altLang="it-IT" dirty="0" smtClean="0"/>
              <a:t>3. La prospettiva del Direttorio per la Catechesi (2020)</a:t>
            </a:r>
          </a:p>
          <a:p>
            <a:r>
              <a:rPr lang="it-IT" altLang="it-IT" dirty="0" smtClean="0"/>
              <a:t>4. Compito e compiti della catechesi missionaria</a:t>
            </a:r>
          </a:p>
          <a:p>
            <a:r>
              <a:rPr lang="it-IT" altLang="it-IT" dirty="0"/>
              <a:t>5. Conclusione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318B8-D482-4652-AEBE-9495DEE2EFED}" type="slidenum">
              <a:rPr lang="it-IT" altLang="it-IT" smtClean="0"/>
              <a:pPr>
                <a:defRPr/>
              </a:pPr>
              <a:t>18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6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</a:t>
            </a:r>
            <a:r>
              <a:rPr lang="it-IT" altLang="it-IT" sz="2800" dirty="0">
                <a:solidFill>
                  <a:srgbClr val="FF0000"/>
                </a:solidFill>
              </a:rPr>
              <a:t>Compito</a:t>
            </a:r>
            <a:r>
              <a:rPr lang="it-IT" altLang="it-IT" sz="2800" dirty="0"/>
              <a:t> e compiti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altLang="it-IT" dirty="0" smtClean="0"/>
              <a:t>La personalità cristiana del discepolo-missionario compito della CM </a:t>
            </a:r>
            <a:r>
              <a:rPr lang="it-IT" dirty="0" smtClean="0"/>
              <a:t>(DC2020, 75-78</a:t>
            </a:r>
            <a:r>
              <a:rPr lang="it-IT" dirty="0"/>
              <a:t>). </a:t>
            </a:r>
          </a:p>
          <a:p>
            <a:pPr lvl="1"/>
            <a:r>
              <a:rPr lang="it-IT" dirty="0"/>
              <a:t>I paragrafi uniscono nella espressione </a:t>
            </a:r>
            <a:r>
              <a:rPr lang="it-IT" i="1" dirty="0"/>
              <a:t>finalità </a:t>
            </a:r>
            <a:r>
              <a:rPr lang="it-IT" dirty="0"/>
              <a:t>quattro concetti: </a:t>
            </a:r>
            <a:r>
              <a:rPr lang="it-IT" i="1" dirty="0"/>
              <a:t>la comunione con Cristo, la mentalità di fede, lo sviluppo e maturità della personalità cristiana, la confessione trinitaria</a:t>
            </a:r>
            <a:r>
              <a:rPr lang="it-IT" dirty="0"/>
              <a:t>. </a:t>
            </a:r>
            <a:endParaRPr lang="it-IT" dirty="0" smtClean="0"/>
          </a:p>
          <a:p>
            <a:pPr lvl="1"/>
            <a:r>
              <a:rPr lang="it-IT" dirty="0"/>
              <a:t>Le espressioni usate - </a:t>
            </a:r>
            <a:r>
              <a:rPr lang="it-IT" i="1" dirty="0"/>
              <a:t>cuore, mente, sensi, interiorizzazione, maturare, significare, mentalità di fede, soggetto, personalità, situazione esistenziale, crescita della persona, catechesi adulta </a:t>
            </a:r>
            <a:r>
              <a:rPr lang="it-IT" dirty="0"/>
              <a:t>– sono sul versante della </a:t>
            </a:r>
            <a:r>
              <a:rPr lang="it-IT" i="1" dirty="0"/>
              <a:t>fides qua</a:t>
            </a:r>
            <a:r>
              <a:rPr lang="it-IT" dirty="0"/>
              <a:t>..</a:t>
            </a:r>
          </a:p>
          <a:p>
            <a:pPr lvl="1"/>
            <a:endParaRPr lang="it-IT" dirty="0"/>
          </a:p>
          <a:p>
            <a:pPr lvl="1"/>
            <a:endParaRPr lang="it-IT" altLang="it-IT" dirty="0" smtClean="0"/>
          </a:p>
          <a:p>
            <a:pPr lvl="1"/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19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1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effectLst/>
              </a:rPr>
              <a:t>Itinerario </a:t>
            </a:r>
            <a:endParaRPr lang="it-IT" altLang="it-IT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altLang="it-IT" dirty="0" smtClean="0"/>
              <a:t>Introduzione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 smtClean="0"/>
              <a:t>Modelli di catechesi missionaria nel XX secolo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 smtClean="0"/>
              <a:t>La prospettiva del Direttorio per la Catechesi (2020)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 smtClean="0"/>
              <a:t>Compito e compiti della catechesi missionaria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 smtClean="0"/>
              <a:t>Conclusione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3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</a:t>
            </a:r>
            <a:r>
              <a:rPr lang="it-IT" altLang="it-IT" sz="2800" dirty="0">
                <a:solidFill>
                  <a:srgbClr val="FF0000"/>
                </a:solidFill>
              </a:rPr>
              <a:t>Compito</a:t>
            </a:r>
            <a:r>
              <a:rPr lang="it-IT" altLang="it-IT" sz="2800" dirty="0"/>
              <a:t> e compiti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La personalità cristiana del discepolo-missionario compito della CM </a:t>
            </a:r>
            <a:r>
              <a:rPr lang="it-IT" dirty="0" smtClean="0"/>
              <a:t>(DC2020, 75-78</a:t>
            </a:r>
            <a:r>
              <a:rPr lang="it-IT" dirty="0"/>
              <a:t>). </a:t>
            </a:r>
          </a:p>
          <a:p>
            <a:r>
              <a:rPr lang="it-IT" dirty="0"/>
              <a:t>In modo particolare il n. 73 esprime l’idea di catechesi secondo quattro scopi: </a:t>
            </a:r>
          </a:p>
          <a:p>
            <a:pPr lvl="1"/>
            <a:r>
              <a:rPr lang="it-IT" sz="2500" dirty="0"/>
              <a:t>a) la catechesi si pone a servizio di una </a:t>
            </a:r>
            <a:r>
              <a:rPr lang="it-IT" sz="2500" i="1" dirty="0"/>
              <a:t>risposta di fede</a:t>
            </a:r>
            <a:r>
              <a:rPr lang="it-IT" sz="2500" dirty="0"/>
              <a:t> del credente, </a:t>
            </a:r>
            <a:r>
              <a:rPr lang="it-IT" sz="2500" i="1" dirty="0"/>
              <a:t>abilitandolo</a:t>
            </a:r>
            <a:r>
              <a:rPr lang="it-IT" sz="2500" dirty="0"/>
              <a:t> a vivere la vita cristiana in uno stato di </a:t>
            </a:r>
            <a:r>
              <a:rPr lang="it-IT" sz="2500" i="1" dirty="0"/>
              <a:t>conversione</a:t>
            </a:r>
            <a:r>
              <a:rPr lang="it-IT" sz="2500" dirty="0"/>
              <a:t>; </a:t>
            </a:r>
          </a:p>
          <a:p>
            <a:pPr lvl="1"/>
            <a:r>
              <a:rPr lang="it-IT" sz="2500" dirty="0"/>
              <a:t>b) si tratta di favorire </a:t>
            </a:r>
            <a:r>
              <a:rPr lang="it-IT" sz="2500" i="1" dirty="0"/>
              <a:t>l’interiorizzazione</a:t>
            </a:r>
            <a:r>
              <a:rPr lang="it-IT" sz="2500" dirty="0"/>
              <a:t> del messaggio cristiano, attraverso quel dinamismo catechistico che nella progressione sa integrare ascolto, discernimento e purificazione; </a:t>
            </a:r>
          </a:p>
          <a:p>
            <a:pPr lvl="1"/>
            <a:r>
              <a:rPr lang="it-IT" sz="2500" dirty="0"/>
              <a:t>c) una simile azione catechistica non è limitata al singolo credente, ma è destinata a tutta la comunità cristiana; </a:t>
            </a:r>
          </a:p>
          <a:p>
            <a:pPr lvl="1"/>
            <a:r>
              <a:rPr lang="it-IT" sz="2500" dirty="0"/>
              <a:t>d) la catechesi incoraggia anche l’inserimento dei singoli e della comunità nel contesto sociale e culturale.</a:t>
            </a:r>
            <a:endParaRPr lang="it-IT" sz="2500" b="1" dirty="0"/>
          </a:p>
          <a:p>
            <a:pPr lvl="1"/>
            <a:endParaRPr lang="it-IT" altLang="it-IT" dirty="0" smtClean="0"/>
          </a:p>
          <a:p>
            <a:pPr lvl="1"/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08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</a:t>
            </a:r>
            <a:r>
              <a:rPr lang="it-IT" altLang="it-IT" sz="2800" dirty="0">
                <a:solidFill>
                  <a:srgbClr val="FF0000"/>
                </a:solidFill>
              </a:rPr>
              <a:t>compiti</a:t>
            </a:r>
            <a:r>
              <a:rPr lang="it-IT" altLang="it-IT" sz="2800" dirty="0"/>
              <a:t>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/>
              <a:t>Evangelizzare e lasciar operare lo Spirito</a:t>
            </a:r>
          </a:p>
          <a:p>
            <a:pPr lvl="1"/>
            <a:r>
              <a:rPr lang="it-IT" altLang="it-IT" dirty="0" smtClean="0"/>
              <a:t>Prima della </a:t>
            </a:r>
            <a:r>
              <a:rPr lang="it-IT" altLang="it-IT" b="1" dirty="0" smtClean="0">
                <a:solidFill>
                  <a:srgbClr val="FF0000"/>
                </a:solidFill>
              </a:rPr>
              <a:t>comunicazione</a:t>
            </a:r>
            <a:r>
              <a:rPr lang="it-IT" altLang="it-IT" dirty="0" smtClean="0"/>
              <a:t> della fede è necessaria la </a:t>
            </a:r>
            <a:r>
              <a:rPr lang="it-IT" altLang="it-IT" b="1" dirty="0" smtClean="0">
                <a:solidFill>
                  <a:srgbClr val="FF0000"/>
                </a:solidFill>
              </a:rPr>
              <a:t>attivazione spirituale</a:t>
            </a:r>
            <a:r>
              <a:rPr lang="it-IT" altLang="it-IT" dirty="0" smtClean="0"/>
              <a:t> della persona e gruppi umani</a:t>
            </a:r>
          </a:p>
          <a:p>
            <a:pPr lvl="1"/>
            <a:r>
              <a:rPr lang="it-IT" altLang="it-IT" dirty="0" smtClean="0"/>
              <a:t>Attraverso lo sviluppo dei </a:t>
            </a:r>
            <a:r>
              <a:rPr lang="it-IT" altLang="it-IT" b="1" dirty="0" smtClean="0">
                <a:solidFill>
                  <a:srgbClr val="FF0000"/>
                </a:solidFill>
              </a:rPr>
              <a:t>sensi spirituali </a:t>
            </a:r>
            <a:r>
              <a:rPr lang="it-IT" altLang="it-IT" dirty="0" smtClean="0"/>
              <a:t>in stretto collegamento con i dinamismi psichici e culturali</a:t>
            </a:r>
          </a:p>
          <a:p>
            <a:pPr lvl="1"/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21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8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</a:t>
            </a:r>
            <a:r>
              <a:rPr lang="it-IT" altLang="it-IT" sz="2800" dirty="0">
                <a:solidFill>
                  <a:srgbClr val="FF0000"/>
                </a:solidFill>
              </a:rPr>
              <a:t>compiti</a:t>
            </a:r>
            <a:r>
              <a:rPr lang="it-IT" altLang="it-IT" sz="2800" dirty="0"/>
              <a:t>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dirty="0" smtClean="0"/>
              <a:t>La questione delle narrazioni del </a:t>
            </a:r>
            <a:r>
              <a:rPr lang="it-IT" altLang="it-IT" u="sng" dirty="0" smtClean="0"/>
              <a:t>Primo annuncio</a:t>
            </a:r>
          </a:p>
          <a:p>
            <a:pPr lvl="1"/>
            <a:r>
              <a:rPr lang="it-IT" altLang="it-IT" dirty="0" smtClean="0"/>
              <a:t>Il soggetto dell’annuncio è la Trinità;</a:t>
            </a:r>
          </a:p>
          <a:p>
            <a:pPr lvl="1"/>
            <a:r>
              <a:rPr lang="it-IT" altLang="it-IT" dirty="0" smtClean="0"/>
              <a:t>La natura dell’annuncio è </a:t>
            </a:r>
            <a:r>
              <a:rPr lang="it-IT" altLang="it-IT" b="1" i="1" dirty="0" smtClean="0">
                <a:solidFill>
                  <a:srgbClr val="FF0000"/>
                </a:solidFill>
              </a:rPr>
              <a:t>pneumatica</a:t>
            </a:r>
            <a:r>
              <a:rPr lang="it-IT" altLang="it-IT" dirty="0" smtClean="0"/>
              <a:t> (DC2020, 55-60: </a:t>
            </a:r>
            <a:r>
              <a:rPr lang="it-IT" altLang="it-IT" i="1" dirty="0" smtClean="0"/>
              <a:t>58</a:t>
            </a:r>
            <a:r>
              <a:rPr lang="it-IT" altLang="it-IT" dirty="0" smtClean="0"/>
              <a:t>) </a:t>
            </a:r>
          </a:p>
          <a:p>
            <a:pPr lvl="1"/>
            <a:r>
              <a:rPr lang="it-IT" altLang="it-IT" dirty="0" smtClean="0"/>
              <a:t>Il kerygma è «</a:t>
            </a:r>
            <a:r>
              <a:rPr lang="it-IT" altLang="it-IT" b="1" dirty="0" smtClean="0">
                <a:solidFill>
                  <a:srgbClr val="FF0000"/>
                </a:solidFill>
              </a:rPr>
              <a:t>plurale</a:t>
            </a:r>
            <a:r>
              <a:rPr lang="it-IT" altLang="it-IT" dirty="0" smtClean="0"/>
              <a:t>» (DC2020, 42-47; </a:t>
            </a:r>
            <a:r>
              <a:rPr lang="it-IT" altLang="it-IT" i="1" dirty="0" smtClean="0"/>
              <a:t>58</a:t>
            </a:r>
            <a:r>
              <a:rPr lang="it-IT" altLang="it-IT" dirty="0" smtClean="0"/>
              <a:t>; Fisichella 26): quale ermeneutica per l’annuncio nei diversi contesti missionari?</a:t>
            </a:r>
          </a:p>
          <a:p>
            <a:pPr lvl="1"/>
            <a:r>
              <a:rPr lang="it-IT" altLang="it-IT" dirty="0" smtClean="0"/>
              <a:t>Le pratiche </a:t>
            </a:r>
            <a:r>
              <a:rPr lang="it-IT" altLang="it-IT" dirty="0"/>
              <a:t>d</a:t>
            </a:r>
            <a:r>
              <a:rPr lang="it-IT" altLang="it-IT" dirty="0" smtClean="0"/>
              <a:t>evono privilegiare l’indagine </a:t>
            </a:r>
            <a:r>
              <a:rPr lang="it-IT" altLang="it-IT" b="1" dirty="0" smtClean="0">
                <a:solidFill>
                  <a:srgbClr val="FF0000"/>
                </a:solidFill>
              </a:rPr>
              <a:t>simbolica</a:t>
            </a:r>
            <a:r>
              <a:rPr lang="it-IT" altLang="it-IT" dirty="0" smtClean="0"/>
              <a:t> e </a:t>
            </a:r>
            <a:r>
              <a:rPr lang="it-IT" altLang="it-IT" b="1" dirty="0" smtClean="0">
                <a:solidFill>
                  <a:srgbClr val="FF0000"/>
                </a:solidFill>
              </a:rPr>
              <a:t>auto-biografica</a:t>
            </a:r>
            <a:r>
              <a:rPr lang="it-IT" altLang="it-IT" dirty="0" smtClean="0"/>
              <a:t> più che quella narrativa</a:t>
            </a:r>
          </a:p>
          <a:p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22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67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</a:t>
            </a:r>
            <a:r>
              <a:rPr lang="it-IT" altLang="it-IT" sz="2800" dirty="0">
                <a:solidFill>
                  <a:srgbClr val="FF0000"/>
                </a:solidFill>
              </a:rPr>
              <a:t>compiti</a:t>
            </a:r>
            <a:r>
              <a:rPr lang="it-IT" altLang="it-IT" sz="2800" dirty="0"/>
              <a:t>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La costruzione della </a:t>
            </a:r>
            <a:r>
              <a:rPr lang="it-IT" altLang="it-IT" u="sng" dirty="0" smtClean="0"/>
              <a:t>personalità cristiana </a:t>
            </a:r>
            <a:r>
              <a:rPr lang="it-IT" altLang="it-IT" dirty="0" smtClean="0"/>
              <a:t>del discepolo-missionario</a:t>
            </a:r>
          </a:p>
          <a:p>
            <a:pPr lvl="1"/>
            <a:r>
              <a:rPr lang="it-IT" altLang="it-IT" dirty="0" smtClean="0"/>
              <a:t>Si tratta di </a:t>
            </a:r>
            <a:r>
              <a:rPr lang="it-IT" altLang="it-IT" b="1" dirty="0" smtClean="0">
                <a:solidFill>
                  <a:srgbClr val="FF0000"/>
                </a:solidFill>
              </a:rPr>
              <a:t>interiorizzare</a:t>
            </a:r>
            <a:r>
              <a:rPr lang="it-IT" altLang="it-IT" dirty="0" smtClean="0"/>
              <a:t> l’annuncio (DC2020, 73)</a:t>
            </a:r>
          </a:p>
          <a:p>
            <a:pPr lvl="1"/>
            <a:r>
              <a:rPr lang="it-IT" altLang="it-IT" dirty="0" smtClean="0"/>
              <a:t>Per realizzare una </a:t>
            </a:r>
            <a:r>
              <a:rPr lang="it-IT" altLang="it-IT" b="1" dirty="0" smtClean="0">
                <a:solidFill>
                  <a:srgbClr val="FF0000"/>
                </a:solidFill>
              </a:rPr>
              <a:t>mentalità</a:t>
            </a:r>
            <a:r>
              <a:rPr lang="it-IT" altLang="it-IT" dirty="0" smtClean="0"/>
              <a:t> di fede (DC2020, 77) capace di orientare la </a:t>
            </a:r>
            <a:r>
              <a:rPr lang="it-IT" altLang="it-IT" b="1" dirty="0" smtClean="0">
                <a:solidFill>
                  <a:srgbClr val="FF0000"/>
                </a:solidFill>
              </a:rPr>
              <a:t>risposta</a:t>
            </a:r>
            <a:r>
              <a:rPr lang="it-IT" altLang="it-IT" dirty="0" smtClean="0"/>
              <a:t> di fede (DC2020, 3, 19, 28, 157, etc.)</a:t>
            </a:r>
          </a:p>
          <a:p>
            <a:pPr lvl="1"/>
            <a:r>
              <a:rPr lang="it-IT" altLang="it-IT" dirty="0" smtClean="0"/>
              <a:t>Tenendo in conto le </a:t>
            </a:r>
            <a:r>
              <a:rPr lang="it-IT" altLang="it-IT" b="1" dirty="0" smtClean="0">
                <a:solidFill>
                  <a:srgbClr val="FF0000"/>
                </a:solidFill>
              </a:rPr>
              <a:t>evoluzioni</a:t>
            </a:r>
            <a:r>
              <a:rPr lang="it-IT" altLang="it-IT" dirty="0" smtClean="0"/>
              <a:t> della dimensione religiosa della persona</a:t>
            </a:r>
          </a:p>
          <a:p>
            <a:pPr lvl="1"/>
            <a:r>
              <a:rPr lang="it-IT" altLang="it-IT" dirty="0" smtClean="0"/>
              <a:t>Con </a:t>
            </a:r>
            <a:r>
              <a:rPr lang="it-IT" altLang="it-IT" dirty="0"/>
              <a:t>pratiche che </a:t>
            </a:r>
            <a:r>
              <a:rPr lang="it-IT" altLang="it-IT" dirty="0" smtClean="0"/>
              <a:t>sostengono </a:t>
            </a:r>
            <a:r>
              <a:rPr lang="it-IT" altLang="it-IT" dirty="0"/>
              <a:t>i «processi spirituali nella vita delle </a:t>
            </a:r>
            <a:r>
              <a:rPr lang="it-IT" altLang="it-IT" dirty="0" smtClean="0"/>
              <a:t>persone»; cioè interiori e non principalmente comunicativi (Fisichella, 26; DC2020. 3; 43; etc.)</a:t>
            </a:r>
          </a:p>
          <a:p>
            <a:pPr lvl="1"/>
            <a:r>
              <a:rPr lang="it-IT" altLang="it-IT" dirty="0" smtClean="0"/>
              <a:t>Sottolineare le </a:t>
            </a:r>
            <a:r>
              <a:rPr lang="it-IT" altLang="it-IT" b="1" dirty="0" smtClean="0">
                <a:solidFill>
                  <a:srgbClr val="FF0000"/>
                </a:solidFill>
              </a:rPr>
              <a:t>pratiche riflessive </a:t>
            </a:r>
            <a:r>
              <a:rPr lang="it-IT" altLang="it-IT" dirty="0" smtClean="0"/>
              <a:t>più che quelle narrative</a:t>
            </a:r>
            <a:endParaRPr lang="it-IT" altLang="it-IT" dirty="0"/>
          </a:p>
          <a:p>
            <a:pPr lvl="1"/>
            <a:endParaRPr lang="it-IT" altLang="it-IT" dirty="0" smtClean="0"/>
          </a:p>
          <a:p>
            <a:pPr lvl="1"/>
            <a:endParaRPr lang="it-IT" altLang="it-IT" dirty="0" smtClean="0"/>
          </a:p>
          <a:p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23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64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</a:t>
            </a:r>
            <a:r>
              <a:rPr lang="it-IT" altLang="it-IT" sz="2800" dirty="0">
                <a:solidFill>
                  <a:srgbClr val="FF0000"/>
                </a:solidFill>
              </a:rPr>
              <a:t>compiti</a:t>
            </a:r>
            <a:r>
              <a:rPr lang="it-IT" altLang="it-IT" sz="2800" dirty="0"/>
              <a:t>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 smtClean="0"/>
              <a:t>La formazione della </a:t>
            </a:r>
            <a:r>
              <a:rPr lang="it-IT" altLang="it-IT" u="sng" dirty="0" smtClean="0"/>
              <a:t>vita cristiana</a:t>
            </a:r>
          </a:p>
          <a:p>
            <a:pPr lvl="1"/>
            <a:r>
              <a:rPr lang="it-IT" altLang="it-IT" dirty="0" smtClean="0"/>
              <a:t>È il compito della educazione dei cristiani e della </a:t>
            </a:r>
            <a:r>
              <a:rPr lang="it-IT" altLang="it-IT" b="1" dirty="0" smtClean="0">
                <a:solidFill>
                  <a:srgbClr val="FF0000"/>
                </a:solidFill>
              </a:rPr>
              <a:t>mistagogia</a:t>
            </a:r>
            <a:r>
              <a:rPr lang="it-IT" altLang="it-IT" dirty="0" smtClean="0"/>
              <a:t> «dentro la catechesi» (</a:t>
            </a:r>
            <a:r>
              <a:rPr lang="it-IT" altLang="it-IT" dirty="0" err="1" smtClean="0"/>
              <a:t>cf</a:t>
            </a:r>
            <a:r>
              <a:rPr lang="it-IT" altLang="it-IT" dirty="0" smtClean="0"/>
              <a:t>. GE 2.4.CD14.AG14: Fisichella, 19-20)</a:t>
            </a:r>
          </a:p>
          <a:p>
            <a:pPr lvl="1"/>
            <a:r>
              <a:rPr lang="it-IT" altLang="it-IT" dirty="0" smtClean="0"/>
              <a:t>Si riferisce non solo ai </a:t>
            </a:r>
            <a:r>
              <a:rPr lang="it-IT" altLang="it-IT" i="1" dirty="0" smtClean="0"/>
              <a:t>tria </a:t>
            </a:r>
            <a:r>
              <a:rPr lang="it-IT" altLang="it-IT" i="1" dirty="0" err="1" smtClean="0"/>
              <a:t>munera</a:t>
            </a:r>
            <a:r>
              <a:rPr lang="it-IT" altLang="it-IT" dirty="0" smtClean="0"/>
              <a:t>, ma all’intera </a:t>
            </a:r>
            <a:r>
              <a:rPr lang="it-IT" altLang="it-IT" b="1" dirty="0" smtClean="0">
                <a:solidFill>
                  <a:srgbClr val="FF0000"/>
                </a:solidFill>
              </a:rPr>
              <a:t>esperienza cristiana </a:t>
            </a:r>
            <a:r>
              <a:rPr lang="it-IT" altLang="it-IT" dirty="0" smtClean="0"/>
              <a:t>(</a:t>
            </a:r>
            <a:r>
              <a:rPr lang="it-IT" altLang="it-IT" dirty="0"/>
              <a:t>DC2020 </a:t>
            </a:r>
            <a:r>
              <a:rPr lang="it-IT" altLang="it-IT" dirty="0" smtClean="0"/>
              <a:t>63-64; 79-89; 242)</a:t>
            </a:r>
          </a:p>
          <a:p>
            <a:pPr lvl="1"/>
            <a:r>
              <a:rPr lang="it-IT" altLang="it-IT" dirty="0" smtClean="0"/>
              <a:t>Con pratiche di </a:t>
            </a:r>
            <a:r>
              <a:rPr lang="it-IT" altLang="it-IT" b="1" dirty="0" smtClean="0">
                <a:solidFill>
                  <a:srgbClr val="FF0000"/>
                </a:solidFill>
              </a:rPr>
              <a:t>ricerca-azione</a:t>
            </a:r>
            <a:r>
              <a:rPr lang="it-IT" altLang="it-IT" dirty="0" smtClean="0"/>
              <a:t> (esercizi spirituali) e </a:t>
            </a:r>
            <a:r>
              <a:rPr lang="it-IT" altLang="it-IT" b="1" dirty="0" smtClean="0">
                <a:solidFill>
                  <a:srgbClr val="FF0000"/>
                </a:solidFill>
              </a:rPr>
              <a:t>mistiche</a:t>
            </a:r>
          </a:p>
          <a:p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24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18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4. Compito e </a:t>
            </a:r>
            <a:r>
              <a:rPr lang="it-IT" altLang="it-IT" sz="2800" dirty="0">
                <a:solidFill>
                  <a:srgbClr val="FF0000"/>
                </a:solidFill>
              </a:rPr>
              <a:t>compiti</a:t>
            </a:r>
            <a:r>
              <a:rPr lang="it-IT" altLang="it-IT" sz="2800" dirty="0"/>
              <a:t> della catechesi missionaria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 smtClean="0"/>
              <a:t>Il ruolo \la pedagogia adatta\ della </a:t>
            </a:r>
            <a:r>
              <a:rPr lang="it-IT" altLang="it-IT" u="sng" dirty="0" smtClean="0"/>
              <a:t>iniziazione sacramentale</a:t>
            </a:r>
          </a:p>
          <a:p>
            <a:pPr lvl="1"/>
            <a:r>
              <a:rPr lang="it-IT" altLang="it-IT" dirty="0" smtClean="0"/>
              <a:t>La IC </a:t>
            </a:r>
            <a:r>
              <a:rPr lang="it-IT" altLang="it-IT" b="1" dirty="0" smtClean="0">
                <a:solidFill>
                  <a:srgbClr val="FF0000"/>
                </a:solidFill>
              </a:rPr>
              <a:t>orientata</a:t>
            </a:r>
            <a:r>
              <a:rPr lang="it-IT" altLang="it-IT" dirty="0" smtClean="0"/>
              <a:t> alla missionarietà-apostolicità (AG 14)</a:t>
            </a:r>
          </a:p>
          <a:p>
            <a:pPr lvl="1"/>
            <a:r>
              <a:rPr lang="it-IT" altLang="it-IT" dirty="0" smtClean="0"/>
              <a:t>Rispetto della </a:t>
            </a:r>
            <a:r>
              <a:rPr lang="it-IT" altLang="it-IT" b="1" dirty="0" smtClean="0">
                <a:solidFill>
                  <a:srgbClr val="FF0000"/>
                </a:solidFill>
              </a:rPr>
              <a:t>duplice fedeltà </a:t>
            </a:r>
            <a:r>
              <a:rPr lang="it-IT" altLang="it-IT" dirty="0" smtClean="0"/>
              <a:t>(a Dio e all’uomo)</a:t>
            </a:r>
          </a:p>
          <a:p>
            <a:pPr lvl="1"/>
            <a:r>
              <a:rPr lang="it-IT" altLang="it-IT" dirty="0" smtClean="0"/>
              <a:t>Nei </a:t>
            </a:r>
            <a:r>
              <a:rPr lang="it-IT" altLang="it-IT" b="1" dirty="0" smtClean="0">
                <a:solidFill>
                  <a:srgbClr val="FF0000"/>
                </a:solidFill>
              </a:rPr>
              <a:t>processi antropologici </a:t>
            </a:r>
            <a:r>
              <a:rPr lang="it-IT" altLang="it-IT" dirty="0" smtClean="0"/>
              <a:t>(riferiti all’età)</a:t>
            </a:r>
          </a:p>
          <a:p>
            <a:pPr lvl="1"/>
            <a:r>
              <a:rPr lang="it-IT" altLang="it-IT" dirty="0" smtClean="0"/>
              <a:t>Nel rispetto della </a:t>
            </a:r>
            <a:r>
              <a:rPr lang="it-IT" altLang="it-IT" b="1" dirty="0" smtClean="0">
                <a:solidFill>
                  <a:srgbClr val="FF0000"/>
                </a:solidFill>
              </a:rPr>
              <a:t>libertà del soggetto </a:t>
            </a:r>
            <a:r>
              <a:rPr lang="it-IT" altLang="it-IT" dirty="0" smtClean="0"/>
              <a:t>(Fisichella, 8)</a:t>
            </a:r>
          </a:p>
          <a:p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25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19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/>
              <a:t>1. Introduzione</a:t>
            </a:r>
          </a:p>
          <a:p>
            <a:r>
              <a:rPr lang="it-IT" altLang="it-IT" dirty="0"/>
              <a:t>2. Modelli di catechesi missionaria nel XX secolo</a:t>
            </a:r>
          </a:p>
          <a:p>
            <a:r>
              <a:rPr lang="it-IT" altLang="it-IT" dirty="0"/>
              <a:t>3. La prospettiva del Direttorio per la Catechesi (2020)</a:t>
            </a:r>
          </a:p>
          <a:p>
            <a:r>
              <a:rPr lang="it-IT" altLang="it-IT" dirty="0"/>
              <a:t>4. Compito e compiti della catechesi missionaria</a:t>
            </a:r>
          </a:p>
          <a:p>
            <a:r>
              <a:rPr lang="it-IT" altLang="it-IT" dirty="0"/>
              <a:t>5. </a:t>
            </a:r>
            <a:r>
              <a:rPr lang="it-IT" altLang="it-IT"/>
              <a:t>Conclusione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318B8-D482-4652-AEBE-9495DEE2EFED}" type="slidenum">
              <a:rPr lang="it-IT" altLang="it-IT" smtClean="0"/>
              <a:pPr>
                <a:defRPr/>
              </a:pPr>
              <a:t>26</a:t>
            </a:fld>
            <a:endParaRPr lang="it-IT" alt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8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natura trans-disciplinare (VG, </a:t>
            </a:r>
            <a:r>
              <a:rPr lang="it-IT" i="1" dirty="0" smtClean="0"/>
              <a:t>Proemio, </a:t>
            </a:r>
            <a:r>
              <a:rPr lang="it-IT" dirty="0" smtClean="0"/>
              <a:t>4c</a:t>
            </a:r>
            <a:r>
              <a:rPr lang="it-IT" i="1" dirty="0" smtClean="0"/>
              <a:t>) </a:t>
            </a:r>
            <a:r>
              <a:rPr lang="it-IT" dirty="0" smtClean="0"/>
              <a:t>della catechesi missionaria</a:t>
            </a:r>
          </a:p>
          <a:p>
            <a:pPr lvl="1"/>
            <a:r>
              <a:rPr lang="it-IT" dirty="0" smtClean="0"/>
              <a:t>Teologia e antropologia dell’atto di fede</a:t>
            </a:r>
          </a:p>
          <a:p>
            <a:pPr lvl="1"/>
            <a:r>
              <a:rPr lang="it-IT" dirty="0" smtClean="0"/>
              <a:t>Pedagogia dello sviluppo umano della risposta di fede</a:t>
            </a:r>
          </a:p>
          <a:p>
            <a:pPr lvl="1"/>
            <a:r>
              <a:rPr lang="it-IT" dirty="0" smtClean="0"/>
              <a:t>La teologia spirituale e mistica della conversione</a:t>
            </a:r>
          </a:p>
          <a:p>
            <a:pPr lvl="1"/>
            <a:endParaRPr lang="it-IT" dirty="0" smtClean="0"/>
          </a:p>
          <a:p>
            <a:r>
              <a:rPr lang="it-IT" sz="1200" dirty="0" smtClean="0"/>
              <a:t>L</a:t>
            </a:r>
            <a:r>
              <a:rPr lang="it-IT" sz="1200" dirty="0"/>
              <a:t>. Meddi, </a:t>
            </a:r>
            <a:r>
              <a:rPr lang="it-IT" sz="1200" i="1" dirty="0"/>
              <a:t>Futuro della catechetica, il compito e i compiti. Approccio </a:t>
            </a:r>
            <a:r>
              <a:rPr lang="it-IT" sz="1200" i="1" dirty="0" smtClean="0"/>
              <a:t>fondamentale, </a:t>
            </a:r>
            <a:r>
              <a:rPr lang="it-IT" sz="1200" dirty="0" smtClean="0"/>
              <a:t>in </a:t>
            </a:r>
            <a:r>
              <a:rPr lang="it-IT" sz="1200" b="1" i="1" dirty="0" smtClean="0"/>
              <a:t> </a:t>
            </a:r>
            <a:r>
              <a:rPr lang="it-IT" sz="1200" dirty="0"/>
              <a:t>Istituto </a:t>
            </a:r>
            <a:r>
              <a:rPr lang="it-IT" sz="1200"/>
              <a:t>di </a:t>
            </a:r>
            <a:r>
              <a:rPr lang="it-IT" sz="1200" smtClean="0"/>
              <a:t>Catechetica-</a:t>
            </a:r>
            <a:br>
              <a:rPr lang="it-IT" sz="1200" smtClean="0"/>
            </a:br>
            <a:r>
              <a:rPr lang="it-IT" sz="1200" smtClean="0"/>
              <a:t>J.L</a:t>
            </a:r>
            <a:r>
              <a:rPr lang="it-IT" sz="1200" dirty="0"/>
              <a:t>. Moral (a cura di), </a:t>
            </a:r>
            <a:r>
              <a:rPr lang="it-IT" sz="1200" i="1" dirty="0"/>
              <a:t>Studiare Catechetica oggi. La proposta dell’Università Pontificia Salesiana </a:t>
            </a:r>
            <a:r>
              <a:rPr lang="it-IT" sz="1200" dirty="0"/>
              <a:t>Las, Roma </a:t>
            </a:r>
            <a:r>
              <a:rPr lang="it-IT" sz="1200" dirty="0" smtClean="0"/>
              <a:t>2018, 135-170</a:t>
            </a:r>
            <a:r>
              <a:rPr lang="it-IT" sz="1200" dirty="0"/>
              <a:t>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27</a:t>
            </a:fld>
            <a:endParaRPr lang="it-IT" alt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90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effectLst/>
              </a:rPr>
              <a:t>Fonti </a:t>
            </a:r>
            <a:endParaRPr lang="it-IT" altLang="it-IT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Pontificio Consiglio per la Nuova Evangelizzazione, </a:t>
            </a:r>
            <a:r>
              <a:rPr lang="it-IT" i="1" dirty="0"/>
              <a:t>Direttorio per la Catechesi</a:t>
            </a:r>
            <a:r>
              <a:rPr lang="it-IT" dirty="0"/>
              <a:t>, San Paolo, Cinisello Balsamo 23 giugno </a:t>
            </a:r>
            <a:r>
              <a:rPr lang="it-IT" dirty="0" smtClean="0"/>
              <a:t>2020</a:t>
            </a:r>
          </a:p>
          <a:p>
            <a:r>
              <a:rPr lang="it-IT" dirty="0"/>
              <a:t>R. Fisichella, </a:t>
            </a:r>
            <a:r>
              <a:rPr lang="it-IT" i="1" dirty="0"/>
              <a:t>Guida alla Lettura</a:t>
            </a:r>
            <a:r>
              <a:rPr lang="it-IT" dirty="0"/>
              <a:t>, </a:t>
            </a:r>
            <a:r>
              <a:rPr lang="it-IT" dirty="0" smtClean="0"/>
              <a:t>in Pontificio </a:t>
            </a:r>
            <a:r>
              <a:rPr lang="it-IT" dirty="0"/>
              <a:t>Consiglio per la Nuova Evangelizzazione </a:t>
            </a:r>
            <a:r>
              <a:rPr lang="it-IT" i="1" dirty="0"/>
              <a:t>Direttorio per la Catechesi</a:t>
            </a:r>
            <a:r>
              <a:rPr lang="it-IT" dirty="0"/>
              <a:t>, San Paolo, Cinisello Balsamo 2020, </a:t>
            </a:r>
            <a:r>
              <a:rPr lang="it-IT" dirty="0" smtClean="0"/>
              <a:t>5-38</a:t>
            </a:r>
          </a:p>
          <a:p>
            <a:r>
              <a:rPr lang="it-IT" altLang="it-IT" dirty="0" smtClean="0"/>
              <a:t>L. Meddi, </a:t>
            </a:r>
            <a:r>
              <a:rPr lang="it-IT" altLang="it-IT" i="1" dirty="0" smtClean="0"/>
              <a:t>Catechetica</a:t>
            </a:r>
            <a:r>
              <a:rPr lang="it-IT" altLang="it-IT" dirty="0" smtClean="0"/>
              <a:t>, EDB, Bologna 2022</a:t>
            </a:r>
          </a:p>
          <a:p>
            <a:r>
              <a:rPr lang="it-IT" dirty="0"/>
              <a:t>S. </a:t>
            </a:r>
            <a:r>
              <a:rPr lang="it-IT" dirty="0" err="1"/>
              <a:t>Paluzzi</a:t>
            </a:r>
            <a:r>
              <a:rPr lang="it-IT" dirty="0"/>
              <a:t> (a cura di</a:t>
            </a:r>
            <a:r>
              <a:rPr lang="it-IT" dirty="0" smtClean="0"/>
              <a:t>)-ISCSM, </a:t>
            </a:r>
            <a:r>
              <a:rPr lang="it-IT" i="1" dirty="0"/>
              <a:t>Catechesi missionaria. Bilancio e prospettive</a:t>
            </a:r>
            <a:r>
              <a:rPr lang="it-IT" dirty="0"/>
              <a:t>, EMI, Bologna </a:t>
            </a:r>
            <a:r>
              <a:rPr lang="it-IT" dirty="0" smtClean="0"/>
              <a:t>2011 </a:t>
            </a:r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Slides</a:t>
            </a:r>
            <a:r>
              <a:rPr lang="it-IT" dirty="0" smtClean="0">
                <a:solidFill>
                  <a:srgbClr val="FF0000"/>
                </a:solidFill>
              </a:rPr>
              <a:t> in www.lucianomeddi.eu</a:t>
            </a:r>
            <a:endParaRPr lang="it-IT" dirty="0">
              <a:solidFill>
                <a:srgbClr val="FF0000"/>
              </a:solidFill>
            </a:endParaRPr>
          </a:p>
          <a:p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8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Introduzione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1. Introduzione</a:t>
            </a:r>
            <a:endParaRPr lang="it-IT" altLang="it-IT" dirty="0"/>
          </a:p>
          <a:p>
            <a:r>
              <a:rPr lang="it-IT" altLang="it-IT" dirty="0" smtClean="0"/>
              <a:t>2. Modelli di catechesi missionaria nel XX secolo</a:t>
            </a:r>
          </a:p>
          <a:p>
            <a:r>
              <a:rPr lang="it-IT" altLang="it-IT" dirty="0" smtClean="0"/>
              <a:t>3. La prospettiva del Direttorio per la Catechesi (2020)</a:t>
            </a:r>
          </a:p>
          <a:p>
            <a:r>
              <a:rPr lang="it-IT" altLang="it-IT" dirty="0" smtClean="0"/>
              <a:t>4. Compito e compiti della catechesi missionaria</a:t>
            </a:r>
          </a:p>
          <a:p>
            <a:r>
              <a:rPr lang="it-IT" altLang="it-IT" dirty="0" smtClean="0"/>
              <a:t>5. Conclusione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318B8-D482-4652-AEBE-9495DEE2EFED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Introduzione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/>
              <a:t>Catechesi Missionaria, cioè?</a:t>
            </a:r>
          </a:p>
          <a:p>
            <a:pPr lvl="1"/>
            <a:r>
              <a:rPr lang="it-IT" altLang="it-IT" dirty="0" smtClean="0"/>
              <a:t>Una catechesi, azione della chiesa, capace di </a:t>
            </a:r>
            <a:r>
              <a:rPr lang="it-IT" altLang="it-IT" b="1" dirty="0" smtClean="0">
                <a:solidFill>
                  <a:srgbClr val="FF0000"/>
                </a:solidFill>
              </a:rPr>
              <a:t>comunicare</a:t>
            </a:r>
            <a:r>
              <a:rPr lang="it-IT" altLang="it-IT" dirty="0" smtClean="0"/>
              <a:t> in modo significativo il messaggio e </a:t>
            </a:r>
            <a:r>
              <a:rPr lang="it-IT" altLang="it-IT" b="1" dirty="0" smtClean="0">
                <a:solidFill>
                  <a:srgbClr val="FF0000"/>
                </a:solidFill>
              </a:rPr>
              <a:t>costruire</a:t>
            </a:r>
            <a:r>
              <a:rPr lang="it-IT" altLang="it-IT" dirty="0" smtClean="0"/>
              <a:t> </a:t>
            </a:r>
            <a:r>
              <a:rPr lang="it-IT" altLang="it-IT" b="1" dirty="0" smtClean="0">
                <a:solidFill>
                  <a:srgbClr val="FF0000"/>
                </a:solidFill>
              </a:rPr>
              <a:t>comunità</a:t>
            </a:r>
            <a:r>
              <a:rPr lang="it-IT" altLang="it-IT" dirty="0" smtClean="0"/>
              <a:t> di discepoli-missionari</a:t>
            </a:r>
          </a:p>
          <a:p>
            <a:pPr lvl="1"/>
            <a:r>
              <a:rPr lang="it-IT" altLang="it-IT" dirty="0" smtClean="0"/>
              <a:t>Il </a:t>
            </a:r>
            <a:r>
              <a:rPr lang="it-IT" altLang="it-IT" i="1" dirty="0" smtClean="0"/>
              <a:t>trend </a:t>
            </a:r>
            <a:r>
              <a:rPr lang="it-IT" altLang="it-IT" dirty="0" smtClean="0"/>
              <a:t>del xx secolo mette in evidenza il passaggio dalla </a:t>
            </a:r>
            <a:r>
              <a:rPr lang="it-IT" altLang="it-IT" b="1" dirty="0" smtClean="0">
                <a:solidFill>
                  <a:srgbClr val="FF0000"/>
                </a:solidFill>
              </a:rPr>
              <a:t>predicazione</a:t>
            </a:r>
            <a:r>
              <a:rPr lang="it-IT" altLang="it-IT" dirty="0" smtClean="0"/>
              <a:t> dottrinale alla questione della </a:t>
            </a:r>
            <a:r>
              <a:rPr lang="it-IT" altLang="it-IT" b="1" dirty="0" smtClean="0">
                <a:solidFill>
                  <a:srgbClr val="FF0000"/>
                </a:solidFill>
              </a:rPr>
              <a:t>comunicazione</a:t>
            </a:r>
            <a:r>
              <a:rPr lang="it-IT" altLang="it-IT" dirty="0" smtClean="0"/>
              <a:t> del messaggio e della </a:t>
            </a:r>
            <a:r>
              <a:rPr lang="it-IT" altLang="it-IT" b="1" dirty="0" smtClean="0">
                <a:solidFill>
                  <a:srgbClr val="FF0000"/>
                </a:solidFill>
              </a:rPr>
              <a:t>risposta di </a:t>
            </a:r>
            <a:r>
              <a:rPr lang="it-IT" altLang="it-IT" b="1" u="sng" dirty="0" smtClean="0">
                <a:solidFill>
                  <a:srgbClr val="FF0000"/>
                </a:solidFill>
              </a:rPr>
              <a:t>fede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9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Introduzione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/>
              <a:t>Parole chiave (mappa dei concetti)</a:t>
            </a:r>
          </a:p>
          <a:p>
            <a:pPr marL="857250" lvl="2" indent="0">
              <a:buNone/>
            </a:pPr>
            <a:endParaRPr lang="it-IT" dirty="0" smtClean="0"/>
          </a:p>
          <a:p>
            <a:pPr marL="857250" lvl="2" indent="0">
              <a:buNone/>
            </a:pPr>
            <a:r>
              <a:rPr lang="it-IT" dirty="0" smtClean="0"/>
              <a:t>missione</a:t>
            </a:r>
            <a:r>
              <a:rPr lang="it-IT" dirty="0"/>
              <a:t>, catechesi, </a:t>
            </a:r>
            <a:r>
              <a:rPr lang="it-IT" dirty="0" smtClean="0"/>
              <a:t>comunicazione, trasmissione, annuncio, atto </a:t>
            </a:r>
            <a:r>
              <a:rPr lang="it-IT" dirty="0"/>
              <a:t>di fede, risposta e </a:t>
            </a:r>
            <a:r>
              <a:rPr lang="it-IT" i="1" dirty="0"/>
              <a:t>receptio fidei</a:t>
            </a:r>
            <a:r>
              <a:rPr lang="it-IT" dirty="0"/>
              <a:t>, conversione profonda, azione dello Spirito, abilitazione spirituale, dinamismi </a:t>
            </a:r>
            <a:r>
              <a:rPr lang="it-IT" dirty="0" err="1"/>
              <a:t>psico</a:t>
            </a:r>
            <a:r>
              <a:rPr lang="it-IT" dirty="0"/>
              <a:t>-spirituali, esercizi di vita </a:t>
            </a:r>
            <a:r>
              <a:rPr lang="it-IT" dirty="0" smtClean="0"/>
              <a:t>cristiana…</a:t>
            </a:r>
            <a:endParaRPr lang="it-IT" alt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71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nel 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dirty="0" smtClean="0"/>
              <a:t>1. Introduzione</a:t>
            </a:r>
            <a:endParaRPr lang="it-IT" altLang="it-IT" dirty="0"/>
          </a:p>
          <a:p>
            <a:r>
              <a:rPr lang="it-IT" altLang="it-IT" dirty="0" smtClean="0"/>
              <a:t>2. Modelli di catechesi missionaria nel XX secolo</a:t>
            </a:r>
          </a:p>
          <a:p>
            <a:r>
              <a:rPr lang="it-IT" altLang="it-IT" dirty="0" smtClean="0"/>
              <a:t>3. La prospettiva del Direttorio per la Catechesi (2020)</a:t>
            </a:r>
          </a:p>
          <a:p>
            <a:r>
              <a:rPr lang="it-IT" altLang="it-IT" dirty="0" smtClean="0"/>
              <a:t>4. Compito e compiti della catechesi missionaria</a:t>
            </a:r>
          </a:p>
          <a:p>
            <a:r>
              <a:rPr lang="it-IT" altLang="it-IT" dirty="0"/>
              <a:t>5. Conclusione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318B8-D482-4652-AEBE-9495DEE2EFED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nel </a:t>
            </a:r>
            <a:r>
              <a:rPr lang="it-IT" altLang="it-IT" sz="2800" dirty="0"/>
              <a:t>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dirty="0" smtClean="0"/>
              <a:t>1. La catechesi </a:t>
            </a:r>
            <a:r>
              <a:rPr lang="it-IT" altLang="it-IT" b="1" dirty="0" smtClean="0">
                <a:solidFill>
                  <a:srgbClr val="FF0000"/>
                </a:solidFill>
              </a:rPr>
              <a:t>dottrinale</a:t>
            </a:r>
          </a:p>
          <a:p>
            <a:pPr lvl="1"/>
            <a:r>
              <a:rPr lang="it-IT" altLang="it-IT" dirty="0" smtClean="0"/>
              <a:t>Come risposta alla </a:t>
            </a:r>
            <a:r>
              <a:rPr lang="it-IT" altLang="it-IT" b="1" dirty="0" smtClean="0">
                <a:solidFill>
                  <a:srgbClr val="FF0000"/>
                </a:solidFill>
              </a:rPr>
              <a:t>questione culturale </a:t>
            </a:r>
            <a:r>
              <a:rPr lang="it-IT" altLang="it-IT" dirty="0" smtClean="0"/>
              <a:t>della tardo-modernità</a:t>
            </a:r>
          </a:p>
          <a:p>
            <a:pPr lvl="1"/>
            <a:r>
              <a:rPr lang="it-IT" altLang="it-IT" dirty="0" smtClean="0"/>
              <a:t>Attraverso l’impostazione dottrinale e la missione di «istruire» per superare «l’ignoranza» (</a:t>
            </a:r>
            <a:r>
              <a:rPr lang="it-IT" altLang="it-IT" i="1" dirty="0" smtClean="0"/>
              <a:t>Acerbo </a:t>
            </a:r>
            <a:r>
              <a:rPr lang="it-IT" altLang="it-IT" i="1" dirty="0" err="1" smtClean="0"/>
              <a:t>nimis</a:t>
            </a:r>
            <a:r>
              <a:rPr lang="it-IT" altLang="it-IT" dirty="0" smtClean="0"/>
              <a:t>, 1905)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dirty="0"/>
              <a:t>2. Modelli di catechesi missionaria 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nel </a:t>
            </a:r>
            <a:r>
              <a:rPr lang="it-IT" altLang="it-IT" sz="2800" dirty="0"/>
              <a:t>XX secolo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dirty="0" smtClean="0"/>
              <a:t>2. La catechesi per la «</a:t>
            </a:r>
            <a:r>
              <a:rPr lang="it-IT" altLang="it-IT" b="1" dirty="0" smtClean="0">
                <a:solidFill>
                  <a:srgbClr val="FF0000"/>
                </a:solidFill>
              </a:rPr>
              <a:t>risposta di fede</a:t>
            </a:r>
            <a:r>
              <a:rPr lang="it-IT" altLang="it-IT" dirty="0" smtClean="0"/>
              <a:t>» (</a:t>
            </a:r>
            <a:r>
              <a:rPr lang="it-IT" dirty="0" err="1" smtClean="0"/>
              <a:t>Eichstätt</a:t>
            </a:r>
            <a:r>
              <a:rPr lang="it-IT" dirty="0" smtClean="0"/>
              <a:t>, 1960)</a:t>
            </a:r>
            <a:endParaRPr lang="it-IT" altLang="it-IT" dirty="0" smtClean="0"/>
          </a:p>
          <a:p>
            <a:pPr lvl="1"/>
            <a:r>
              <a:rPr lang="it-IT" altLang="it-IT" dirty="0" smtClean="0"/>
              <a:t>I diversi rinnovamenti (metodologico, kerygmatico, missionario, antropologico-culturale)</a:t>
            </a:r>
          </a:p>
          <a:p>
            <a:pPr lvl="1"/>
            <a:r>
              <a:rPr lang="it-IT" altLang="it-IT" dirty="0" smtClean="0"/>
              <a:t>La sintesi conciliare: GE 2.4; CD 14; AG 14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Luciano MEDDI, Catechesi missionaria, Roma-PUU, 20 aprile 2023</a:t>
            </a:r>
            <a:endParaRPr lang="it-IT" b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0F85-A9B2-481B-919D-43CD473B0929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24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1531</TotalTime>
  <Words>2129</Words>
  <Application>Microsoft Office PowerPoint</Application>
  <PresentationFormat>Presentazione su schermo (4:3)</PresentationFormat>
  <Paragraphs>235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Arial Rounded MT Bold</vt:lpstr>
      <vt:lpstr>Britannic Bold</vt:lpstr>
      <vt:lpstr>meddi_puu</vt:lpstr>
      <vt:lpstr>Catechesi missionaria: compito e compiti</vt:lpstr>
      <vt:lpstr>Itinerario </vt:lpstr>
      <vt:lpstr>Fonti </vt:lpstr>
      <vt:lpstr>Introduzione</vt:lpstr>
      <vt:lpstr>Introduzione</vt:lpstr>
      <vt:lpstr>Introduzione</vt:lpstr>
      <vt:lpstr>2. Modelli di catechesi missionaria nel XX secolo</vt:lpstr>
      <vt:lpstr>2. Modelli di catechesi missionaria  nel XX secolo</vt:lpstr>
      <vt:lpstr>2. Modelli di catechesi missionaria  nel XX secolo</vt:lpstr>
      <vt:lpstr>2. Modelli di catechesi missionaria  nel XX secolo</vt:lpstr>
      <vt:lpstr>2. Modelli di catechesi missionaria  nel XX secolo</vt:lpstr>
      <vt:lpstr>2. Modelli di catechesi missionaria  nel XX secolo</vt:lpstr>
      <vt:lpstr>3. La prospettiva  del Direttorio  per la Catechesi (2020)</vt:lpstr>
      <vt:lpstr>3. La prospettiva del Direttorio  per la Catechesi (2020)</vt:lpstr>
      <vt:lpstr>3. La prospettiva del Direttorio  per la Catechesi (2020)</vt:lpstr>
      <vt:lpstr>3. La prospettiva del Direttorio  per la Catechesi (2020)</vt:lpstr>
      <vt:lpstr>3. La prospettiva del Direttorio  per la Catechesi (2020)</vt:lpstr>
      <vt:lpstr>4. Compito e compiti della catechesi missionaria</vt:lpstr>
      <vt:lpstr>4. Compito e compiti della catechesi missionaria</vt:lpstr>
      <vt:lpstr>4. Compito e compiti della catechesi missionaria</vt:lpstr>
      <vt:lpstr>4. Compito e compiti della catechesi missionaria</vt:lpstr>
      <vt:lpstr>4. Compito e compiti della catechesi missionaria</vt:lpstr>
      <vt:lpstr>4. Compito e compiti della catechesi missionaria</vt:lpstr>
      <vt:lpstr>4. Compito e compiti della catechesi missionaria</vt:lpstr>
      <vt:lpstr>4. Compito e compiti della catechesi missionaria</vt:lpstr>
      <vt:lpstr>Conclusione </vt:lpstr>
      <vt:lpstr>Conclusione 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106</cp:revision>
  <cp:lastPrinted>2023-03-23T08:10:31Z</cp:lastPrinted>
  <dcterms:created xsi:type="dcterms:W3CDTF">2009-10-15T15:20:50Z</dcterms:created>
  <dcterms:modified xsi:type="dcterms:W3CDTF">2023-04-20T05:56:14Z</dcterms:modified>
</cp:coreProperties>
</file>